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6" d="100"/>
          <a:sy n="66" d="100"/>
        </p:scale>
        <p:origin x="79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ru-RU" smtClean="0"/>
              <a:t>Образец заголовка</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55F67661-6ABF-492A-9A72-12C6E7E9647F}" type="datetimeFigureOut">
              <a:rPr lang="ru-RU" smtClean="0"/>
              <a:t>31.08.2020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AD518AC-5869-4713-BCC0-7FA50AA61BCD}" type="slidenum">
              <a:rPr lang="ru-RU" smtClean="0"/>
              <a:t>‹#›</a:t>
            </a:fld>
            <a:endParaRPr lang="ru-RU"/>
          </a:p>
        </p:txBody>
      </p:sp>
    </p:spTree>
    <p:extLst>
      <p:ext uri="{BB962C8B-B14F-4D97-AF65-F5344CB8AC3E}">
        <p14:creationId xmlns:p14="http://schemas.microsoft.com/office/powerpoint/2010/main" val="12982361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5F67661-6ABF-492A-9A72-12C6E7E9647F}" type="datetimeFigureOut">
              <a:rPr lang="ru-RU" smtClean="0"/>
              <a:t>31.08.2020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AD518AC-5869-4713-BCC0-7FA50AA61BCD}" type="slidenum">
              <a:rPr lang="ru-RU" smtClean="0"/>
              <a:t>‹#›</a:t>
            </a:fld>
            <a:endParaRPr lang="ru-RU"/>
          </a:p>
        </p:txBody>
      </p:sp>
    </p:spTree>
    <p:extLst>
      <p:ext uri="{BB962C8B-B14F-4D97-AF65-F5344CB8AC3E}">
        <p14:creationId xmlns:p14="http://schemas.microsoft.com/office/powerpoint/2010/main" val="8923030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ru-RU" smtClean="0"/>
              <a:t>Образец заголовка</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5F67661-6ABF-492A-9A72-12C6E7E9647F}" type="datetimeFigureOut">
              <a:rPr lang="ru-RU" smtClean="0"/>
              <a:t>31.08.2020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AD518AC-5869-4713-BCC0-7FA50AA61BCD}" type="slidenum">
              <a:rPr lang="ru-RU" smtClean="0"/>
              <a:t>‹#›</a:t>
            </a:fld>
            <a:endParaRPr lang="ru-RU"/>
          </a:p>
        </p:txBody>
      </p:sp>
    </p:spTree>
    <p:extLst>
      <p:ext uri="{BB962C8B-B14F-4D97-AF65-F5344CB8AC3E}">
        <p14:creationId xmlns:p14="http://schemas.microsoft.com/office/powerpoint/2010/main" val="42397007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ru-RU" smtClean="0"/>
              <a:t>Образец заголовка</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55F67661-6ABF-492A-9A72-12C6E7E9647F}" type="datetimeFigureOut">
              <a:rPr lang="ru-RU" smtClean="0"/>
              <a:t>31.08.2020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AD518AC-5869-4713-BCC0-7FA50AA61BCD}" type="slidenum">
              <a:rPr lang="ru-RU" smtClean="0"/>
              <a:t>‹#›</a:t>
            </a:fld>
            <a:endParaRPr lang="ru-RU"/>
          </a:p>
        </p:txBody>
      </p:sp>
    </p:spTree>
    <p:extLst>
      <p:ext uri="{BB962C8B-B14F-4D97-AF65-F5344CB8AC3E}">
        <p14:creationId xmlns:p14="http://schemas.microsoft.com/office/powerpoint/2010/main" val="9317943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Content Placeholder 3"/>
          <p:cNvSpPr>
            <a:spLocks noGrp="1"/>
          </p:cNvSpPr>
          <p:nvPr>
            <p:ph sz="quarter" idx="13"/>
          </p:nvPr>
        </p:nvSpPr>
        <p:spPr>
          <a:xfrm>
            <a:off x="913774" y="3051012"/>
            <a:ext cx="5106027" cy="274018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3" name="Content Placeholder 5"/>
          <p:cNvSpPr>
            <a:spLocks noGrp="1"/>
          </p:cNvSpPr>
          <p:nvPr>
            <p:ph sz="quarter" idx="14"/>
          </p:nvPr>
        </p:nvSpPr>
        <p:spPr>
          <a:xfrm>
            <a:off x="6172200" y="3051012"/>
            <a:ext cx="5105401" cy="274018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55F67661-6ABF-492A-9A72-12C6E7E9647F}" type="datetimeFigureOut">
              <a:rPr lang="ru-RU" smtClean="0"/>
              <a:t>31.08.2020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FAD518AC-5869-4713-BCC0-7FA50AA61BCD}" type="slidenum">
              <a:rPr lang="ru-RU" smtClean="0"/>
              <a:t>‹#›</a:t>
            </a:fld>
            <a:endParaRPr lang="ru-RU"/>
          </a:p>
        </p:txBody>
      </p:sp>
    </p:spTree>
    <p:extLst>
      <p:ext uri="{BB962C8B-B14F-4D97-AF65-F5344CB8AC3E}">
        <p14:creationId xmlns:p14="http://schemas.microsoft.com/office/powerpoint/2010/main" val="14608813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55F67661-6ABF-492A-9A72-12C6E7E9647F}" type="datetimeFigureOut">
              <a:rPr lang="ru-RU" smtClean="0"/>
              <a:t>31.08.2020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FAD518AC-5869-4713-BCC0-7FA50AA61BCD}" type="slidenum">
              <a:rPr lang="ru-RU" smtClean="0"/>
              <a:t>‹#›</a:t>
            </a:fld>
            <a:endParaRPr lang="ru-RU"/>
          </a:p>
        </p:txBody>
      </p:sp>
    </p:spTree>
    <p:extLst>
      <p:ext uri="{BB962C8B-B14F-4D97-AF65-F5344CB8AC3E}">
        <p14:creationId xmlns:p14="http://schemas.microsoft.com/office/powerpoint/2010/main" val="14868291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55F67661-6ABF-492A-9A72-12C6E7E9647F}" type="datetimeFigureOut">
              <a:rPr lang="ru-RU" smtClean="0"/>
              <a:t>31.08.2020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FAD518AC-5869-4713-BCC0-7FA50AA61BCD}" type="slidenum">
              <a:rPr lang="ru-RU" smtClean="0"/>
              <a:t>‹#›</a:t>
            </a:fld>
            <a:endParaRPr lang="ru-RU"/>
          </a:p>
        </p:txBody>
      </p:sp>
    </p:spTree>
    <p:extLst>
      <p:ext uri="{BB962C8B-B14F-4D97-AF65-F5344CB8AC3E}">
        <p14:creationId xmlns:p14="http://schemas.microsoft.com/office/powerpoint/2010/main" val="37184894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ru-RU" smtClean="0"/>
              <a:t>Образец заголовка</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55F67661-6ABF-492A-9A72-12C6E7E9647F}" type="datetimeFigureOut">
              <a:rPr lang="ru-RU" smtClean="0"/>
              <a:t>31.08.2020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AD518AC-5869-4713-BCC0-7FA50AA61BCD}" type="slidenum">
              <a:rPr lang="ru-RU" smtClean="0"/>
              <a:t>‹#›</a:t>
            </a:fld>
            <a:endParaRPr lang="ru-RU"/>
          </a:p>
        </p:txBody>
      </p:sp>
    </p:spTree>
    <p:extLst>
      <p:ext uri="{BB962C8B-B14F-4D97-AF65-F5344CB8AC3E}">
        <p14:creationId xmlns:p14="http://schemas.microsoft.com/office/powerpoint/2010/main" val="38673125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55F67661-6ABF-492A-9A72-12C6E7E9647F}" type="datetimeFigureOut">
              <a:rPr lang="ru-RU" smtClean="0"/>
              <a:t>31.08.2020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AD518AC-5869-4713-BCC0-7FA50AA61BCD}" type="slidenum">
              <a:rPr lang="ru-RU" smtClean="0"/>
              <a:t>‹#›</a:t>
            </a:fld>
            <a:endParaRPr lang="ru-RU"/>
          </a:p>
        </p:txBody>
      </p:sp>
    </p:spTree>
    <p:extLst>
      <p:ext uri="{BB962C8B-B14F-4D97-AF65-F5344CB8AC3E}">
        <p14:creationId xmlns:p14="http://schemas.microsoft.com/office/powerpoint/2010/main" val="23949194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55F67661-6ABF-492A-9A72-12C6E7E9647F}" type="datetimeFigureOut">
              <a:rPr lang="ru-RU" smtClean="0"/>
              <a:t>31.08.2020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AD518AC-5869-4713-BCC0-7FA50AA61BCD}" type="slidenum">
              <a:rPr lang="ru-RU" smtClean="0"/>
              <a:t>‹#›</a:t>
            </a:fld>
            <a:endParaRPr lang="ru-RU"/>
          </a:p>
        </p:txBody>
      </p:sp>
    </p:spTree>
    <p:extLst>
      <p:ext uri="{BB962C8B-B14F-4D97-AF65-F5344CB8AC3E}">
        <p14:creationId xmlns:p14="http://schemas.microsoft.com/office/powerpoint/2010/main" val="16184227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55F67661-6ABF-492A-9A72-12C6E7E9647F}" type="datetimeFigureOut">
              <a:rPr lang="ru-RU" smtClean="0"/>
              <a:t>31.08.2020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AD518AC-5869-4713-BCC0-7FA50AA61BCD}" type="slidenum">
              <a:rPr lang="ru-RU" smtClean="0"/>
              <a:t>‹#›</a:t>
            </a:fld>
            <a:endParaRPr lang="ru-RU"/>
          </a:p>
        </p:txBody>
      </p:sp>
    </p:spTree>
    <p:extLst>
      <p:ext uri="{BB962C8B-B14F-4D97-AF65-F5344CB8AC3E}">
        <p14:creationId xmlns:p14="http://schemas.microsoft.com/office/powerpoint/2010/main" val="31794932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55F67661-6ABF-492A-9A72-12C6E7E9647F}" type="datetimeFigureOut">
              <a:rPr lang="ru-RU" smtClean="0"/>
              <a:t>31.08.2020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AD518AC-5869-4713-BCC0-7FA50AA61BCD}" type="slidenum">
              <a:rPr lang="ru-RU" smtClean="0"/>
              <a:t>‹#›</a:t>
            </a:fld>
            <a:endParaRPr lang="ru-RU"/>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166717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55F67661-6ABF-492A-9A72-12C6E7E9647F}" type="datetimeFigureOut">
              <a:rPr lang="ru-RU" smtClean="0"/>
              <a:t>31.08.2020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AD518AC-5869-4713-BCC0-7FA50AA61BCD}" type="slidenum">
              <a:rPr lang="ru-RU" smtClean="0"/>
              <a:t>‹#›</a:t>
            </a:fld>
            <a:endParaRPr lang="ru-RU"/>
          </a:p>
        </p:txBody>
      </p:sp>
    </p:spTree>
    <p:extLst>
      <p:ext uri="{BB962C8B-B14F-4D97-AF65-F5344CB8AC3E}">
        <p14:creationId xmlns:p14="http://schemas.microsoft.com/office/powerpoint/2010/main" val="24604798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ru-RU" smtClean="0"/>
              <a:t>Образец заголовка</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55F67661-6ABF-492A-9A72-12C6E7E9647F}" type="datetimeFigureOut">
              <a:rPr lang="ru-RU" smtClean="0"/>
              <a:t>31.08.2020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FAD518AC-5869-4713-BCC0-7FA50AA61BCD}" type="slidenum">
              <a:rPr lang="ru-RU" smtClean="0"/>
              <a:t>‹#›</a:t>
            </a:fld>
            <a:endParaRPr lang="ru-RU"/>
          </a:p>
        </p:txBody>
      </p:sp>
    </p:spTree>
    <p:extLst>
      <p:ext uri="{BB962C8B-B14F-4D97-AF65-F5344CB8AC3E}">
        <p14:creationId xmlns:p14="http://schemas.microsoft.com/office/powerpoint/2010/main" val="855392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ru-RU" smtClean="0"/>
              <a:t>Образец заголовка</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55F67661-6ABF-492A-9A72-12C6E7E9647F}" type="datetimeFigureOut">
              <a:rPr lang="ru-RU" smtClean="0"/>
              <a:t>31.08.2020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FAD518AC-5869-4713-BCC0-7FA50AA61BCD}" type="slidenum">
              <a:rPr lang="ru-RU" smtClean="0"/>
              <a:t>‹#›</a:t>
            </a:fld>
            <a:endParaRPr lang="ru-RU"/>
          </a:p>
        </p:txBody>
      </p:sp>
    </p:spTree>
    <p:extLst>
      <p:ext uri="{BB962C8B-B14F-4D97-AF65-F5344CB8AC3E}">
        <p14:creationId xmlns:p14="http://schemas.microsoft.com/office/powerpoint/2010/main" val="1976821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5F67661-6ABF-492A-9A72-12C6E7E9647F}" type="datetimeFigureOut">
              <a:rPr lang="ru-RU" smtClean="0"/>
              <a:t>31.08.2020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AD518AC-5869-4713-BCC0-7FA50AA61BCD}" type="slidenum">
              <a:rPr lang="ru-RU" smtClean="0"/>
              <a:t>‹#›</a:t>
            </a:fld>
            <a:endParaRPr lang="ru-RU"/>
          </a:p>
        </p:txBody>
      </p:sp>
    </p:spTree>
    <p:extLst>
      <p:ext uri="{BB962C8B-B14F-4D97-AF65-F5344CB8AC3E}">
        <p14:creationId xmlns:p14="http://schemas.microsoft.com/office/powerpoint/2010/main" val="20634119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ru-RU" smtClean="0"/>
              <a:t>Образец заголовка</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5F67661-6ABF-492A-9A72-12C6E7E9647F}" type="datetimeFigureOut">
              <a:rPr lang="ru-RU" smtClean="0"/>
              <a:t>31.08.2020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AD518AC-5869-4713-BCC0-7FA50AA61BCD}" type="slidenum">
              <a:rPr lang="ru-RU" smtClean="0"/>
              <a:t>‹#›</a:t>
            </a:fld>
            <a:endParaRPr lang="ru-RU"/>
          </a:p>
        </p:txBody>
      </p:sp>
    </p:spTree>
    <p:extLst>
      <p:ext uri="{BB962C8B-B14F-4D97-AF65-F5344CB8AC3E}">
        <p14:creationId xmlns:p14="http://schemas.microsoft.com/office/powerpoint/2010/main" val="1191054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55F67661-6ABF-492A-9A72-12C6E7E9647F}" type="datetimeFigureOut">
              <a:rPr lang="ru-RU" smtClean="0"/>
              <a:t>31.08.2020</a:t>
            </a:fld>
            <a:endParaRPr lang="ru-RU"/>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ru-RU"/>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FAD518AC-5869-4713-BCC0-7FA50AA61BCD}" type="slidenum">
              <a:rPr lang="ru-RU" smtClean="0"/>
              <a:t>‹#›</a:t>
            </a:fld>
            <a:endParaRPr lang="ru-RU"/>
          </a:p>
        </p:txBody>
      </p:sp>
    </p:spTree>
    <p:extLst>
      <p:ext uri="{BB962C8B-B14F-4D97-AF65-F5344CB8AC3E}">
        <p14:creationId xmlns:p14="http://schemas.microsoft.com/office/powerpoint/2010/main" val="7014691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1131490" y="2461831"/>
            <a:ext cx="10364451" cy="1596177"/>
          </a:xfrm>
        </p:spPr>
        <p:txBody>
          <a:bodyPr/>
          <a:lstStyle/>
          <a:p>
            <a:pPr algn="ctr" eaLnBrk="1" hangingPunct="1"/>
            <a:r>
              <a:rPr lang="kk-KZ" altLang="ru-RU" sz="2800" b="1" dirty="0" smtClean="0"/>
              <a:t>Жерге меншік құқығын және басқа да құқықтарды тоқтату негіздері</a:t>
            </a:r>
            <a:r>
              <a:rPr lang="kk-KZ" altLang="ru-RU" sz="2800" dirty="0" smtClean="0"/>
              <a:t/>
            </a:r>
            <a:br>
              <a:rPr lang="kk-KZ" altLang="ru-RU" sz="2800" dirty="0" smtClean="0"/>
            </a:br>
            <a:r>
              <a:rPr lang="kk-KZ" altLang="ru-RU" sz="2800" dirty="0" smtClean="0"/>
              <a:t> </a:t>
            </a:r>
            <a:endParaRPr lang="ru-RU" altLang="ru-RU" sz="2800" dirty="0" smtClean="0"/>
          </a:p>
        </p:txBody>
      </p:sp>
    </p:spTree>
    <p:extLst>
      <p:ext uri="{BB962C8B-B14F-4D97-AF65-F5344CB8AC3E}">
        <p14:creationId xmlns:p14="http://schemas.microsoft.com/office/powerpoint/2010/main" val="6906405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1473200" y="2121127"/>
            <a:ext cx="8977085" cy="2736899"/>
          </a:xfrm>
          <a:prstGeom prst="rect">
            <a:avLst/>
          </a:prstGeom>
        </p:spPr>
        <p:txBody>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algn="just">
              <a:buFontTx/>
              <a:buNone/>
            </a:pPr>
            <a:r>
              <a:rPr lang="kk-KZ" altLang="ru-RU" sz="2800" smtClean="0"/>
              <a:t>	Жерге меншік құқығын және басқа да құқықтарды тоқтату негіздері ерікті немесе мәжбүрлі түрде болуы мүмкін. Бұл негіздер Жер кодексінің 81-бабында көрсетілген. </a:t>
            </a:r>
            <a:endParaRPr lang="ru-RU" altLang="ru-RU" sz="2800" dirty="0" smtClean="0"/>
          </a:p>
        </p:txBody>
      </p:sp>
    </p:spTree>
    <p:extLst>
      <p:ext uri="{BB962C8B-B14F-4D97-AF65-F5344CB8AC3E}">
        <p14:creationId xmlns:p14="http://schemas.microsoft.com/office/powerpoint/2010/main" val="17818136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2219891" y="741134"/>
            <a:ext cx="8593251" cy="1486808"/>
          </a:xfrm>
          <a:prstGeom prst="rect">
            <a:avLst/>
          </a:prstGeom>
        </p:spPr>
        <p:txBody>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pPr>
              <a:lnSpc>
                <a:spcPct val="100000"/>
              </a:lnSpc>
            </a:pPr>
            <a:r>
              <a:rPr lang="kk-KZ" altLang="ru-RU" sz="2400" b="1" dirty="0" smtClean="0"/>
              <a:t>Жер учаскесiне жеке меншiк құқығы немесе жер пайдалану құқығы келесі ерікті негіздер бойынша тоқтатылады</a:t>
            </a:r>
            <a:r>
              <a:rPr lang="kk-KZ" altLang="ru-RU" sz="4400" dirty="0" smtClean="0"/>
              <a:t>    </a:t>
            </a:r>
            <a:endParaRPr lang="ru-RU" altLang="ru-RU" sz="4400" dirty="0" smtClean="0"/>
          </a:p>
        </p:txBody>
      </p:sp>
      <p:sp>
        <p:nvSpPr>
          <p:cNvPr id="3" name="Rectangle 3"/>
          <p:cNvSpPr txBox="1">
            <a:spLocks noChangeArrowheads="1"/>
          </p:cNvSpPr>
          <p:nvPr/>
        </p:nvSpPr>
        <p:spPr>
          <a:xfrm>
            <a:off x="1195840" y="2590800"/>
            <a:ext cx="10401073" cy="3142343"/>
          </a:xfrm>
          <a:prstGeom prst="rect">
            <a:avLst/>
          </a:prstGeom>
        </p:spPr>
        <p:txBody>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algn="just">
              <a:lnSpc>
                <a:spcPct val="80000"/>
              </a:lnSpc>
              <a:buFontTx/>
              <a:buNone/>
            </a:pPr>
            <a:r>
              <a:rPr lang="kk-KZ" altLang="ru-RU" dirty="0" smtClean="0"/>
              <a:t>	1) меншiк иесi - жер учаскесiн немесе жер пайдаланушы жер пайдалану құқығын иелiктен шығарып басқа тұлғаларға берген жағдайда. Меншік иесі немесе жер пайдаланушы азаматтық құқықтық мәмілелер негізінде өз жер учаскесіне құқығын оқшаулауына болады.</a:t>
            </a:r>
          </a:p>
          <a:p>
            <a:pPr algn="just">
              <a:lnSpc>
                <a:spcPct val="80000"/>
              </a:lnSpc>
              <a:buFontTx/>
              <a:buNone/>
            </a:pPr>
            <a:endParaRPr lang="kk-KZ" altLang="ru-RU" dirty="0" smtClean="0"/>
          </a:p>
          <a:p>
            <a:pPr algn="just">
              <a:lnSpc>
                <a:spcPct val="80000"/>
              </a:lnSpc>
              <a:buFontTx/>
              <a:buNone/>
            </a:pPr>
            <a:r>
              <a:rPr lang="kk-KZ" altLang="ru-RU" dirty="0" smtClean="0"/>
              <a:t>	2) меншiк иесi меншiк құқығынан немесе жер пайдаланушы жер пайдалану құқығынан бас тартқан жағдайда. Меншiк иесi немесе жер пайдаланушы бұл туралы жария етiп, не жер учаскесiне қатысты өзiне тиесiлi құқықтарын сақтау ниетiнсiз олардан бас тартатынын айқын бiлдiретiн басқа да iс-әрекет жасап, өзiне тиесiлi жер учаскесiне меншiк құқығынан немесе жер пайдалану құқығынан бас тарта алады. </a:t>
            </a:r>
            <a:endParaRPr lang="ru-RU" altLang="ru-RU" dirty="0" smtClean="0"/>
          </a:p>
        </p:txBody>
      </p:sp>
    </p:spTree>
    <p:extLst>
      <p:ext uri="{BB962C8B-B14F-4D97-AF65-F5344CB8AC3E}">
        <p14:creationId xmlns:p14="http://schemas.microsoft.com/office/powerpoint/2010/main" val="36587404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1515157" y="1477737"/>
            <a:ext cx="10212386" cy="4114800"/>
          </a:xfrm>
          <a:prstGeom prst="rect">
            <a:avLst/>
          </a:prstGeom>
        </p:spPr>
        <p:txBody>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a:lnSpc>
                <a:spcPct val="90000"/>
              </a:lnSpc>
              <a:buFontTx/>
              <a:buNone/>
            </a:pPr>
            <a:r>
              <a:rPr lang="kk-KZ" altLang="ru-RU" sz="2800" dirty="0" smtClean="0"/>
              <a:t>3) учаске берiлген мерзiмнiң өтуi;</a:t>
            </a:r>
          </a:p>
          <a:p>
            <a:pPr>
              <a:lnSpc>
                <a:spcPct val="90000"/>
              </a:lnSpc>
              <a:buFontTx/>
              <a:buNone/>
            </a:pPr>
            <a:r>
              <a:rPr lang="kk-KZ" altLang="ru-RU" sz="2800" dirty="0" smtClean="0"/>
              <a:t>4</a:t>
            </a:r>
            <a:r>
              <a:rPr lang="kk-KZ" altLang="ru-RU" sz="2800" dirty="0"/>
              <a:t>)</a:t>
            </a:r>
            <a:r>
              <a:rPr lang="kk-KZ" altLang="ru-RU" sz="2800" dirty="0" smtClean="0"/>
              <a:t> жер учаскесi кепiлде тұрған жағдайларды қоспағанда, жер учаскесiн жалға беру шартының немесе өтеусiз уақытша жер пайдалану шартының мерзiмiнен бұрын тоқтатылуы;</a:t>
            </a:r>
          </a:p>
          <a:p>
            <a:pPr>
              <a:lnSpc>
                <a:spcPct val="90000"/>
              </a:lnSpc>
              <a:buFontTx/>
              <a:buNone/>
            </a:pPr>
            <a:r>
              <a:rPr lang="kk-KZ" altLang="ru-RU" sz="2800" dirty="0" smtClean="0"/>
              <a:t>5</a:t>
            </a:r>
            <a:r>
              <a:rPr lang="kk-KZ" altLang="ru-RU" sz="2800" dirty="0"/>
              <a:t>)</a:t>
            </a:r>
            <a:r>
              <a:rPr lang="kk-KZ" altLang="ru-RU" sz="2800" dirty="0" smtClean="0"/>
              <a:t> жер пайдаланушыға қызметтiк жер телiмiн берумен байланысты туындаған еңбек қатынастарының тоқтатылуы.  (Жер кодексінің 41-бабы).</a:t>
            </a:r>
            <a:endParaRPr lang="ru-RU" altLang="ru-RU" sz="2800" dirty="0" smtClean="0"/>
          </a:p>
        </p:txBody>
      </p:sp>
    </p:spTree>
    <p:extLst>
      <p:ext uri="{BB962C8B-B14F-4D97-AF65-F5344CB8AC3E}">
        <p14:creationId xmlns:p14="http://schemas.microsoft.com/office/powerpoint/2010/main" val="26537394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223111" y="942256"/>
            <a:ext cx="7772400" cy="1143000"/>
          </a:xfrm>
          <a:prstGeom prst="rect">
            <a:avLst/>
          </a:prstGeom>
        </p:spPr>
        <p:txBody>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r>
              <a:rPr lang="kk-KZ" altLang="ru-RU" sz="3200" b="1" smtClean="0"/>
              <a:t>Жер учаскесін алып (сатып алу) қою </a:t>
            </a:r>
            <a:br>
              <a:rPr lang="kk-KZ" altLang="ru-RU" sz="3200" b="1" smtClean="0"/>
            </a:br>
            <a:r>
              <a:rPr lang="kk-KZ" altLang="ru-RU" sz="4000" smtClean="0"/>
              <a:t> </a:t>
            </a:r>
            <a:endParaRPr lang="ru-RU" altLang="ru-RU" sz="4000" dirty="0" smtClean="0"/>
          </a:p>
        </p:txBody>
      </p:sp>
      <p:sp>
        <p:nvSpPr>
          <p:cNvPr id="5" name="Rectangle 3"/>
          <p:cNvSpPr txBox="1">
            <a:spLocks noChangeArrowheads="1"/>
          </p:cNvSpPr>
          <p:nvPr/>
        </p:nvSpPr>
        <p:spPr>
          <a:xfrm>
            <a:off x="1242603" y="2085256"/>
            <a:ext cx="9733416" cy="4114800"/>
          </a:xfrm>
          <a:prstGeom prst="rect">
            <a:avLst/>
          </a:prstGeom>
        </p:spPr>
        <p:txBody>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a:lnSpc>
                <a:spcPct val="80000"/>
              </a:lnSpc>
              <a:buFontTx/>
              <a:buNone/>
            </a:pPr>
            <a:r>
              <a:rPr lang="kk-KZ" altLang="ru-RU" sz="800" dirty="0" smtClean="0"/>
              <a:t>	</a:t>
            </a:r>
            <a:r>
              <a:rPr lang="kk-KZ" altLang="ru-RU" sz="1800" b="1" dirty="0" smtClean="0"/>
              <a:t>Жер учаскесін алып қою мәжбүрлі түрде жүзеге асырылады. Оның  келесі түрлері бар :</a:t>
            </a:r>
          </a:p>
          <a:p>
            <a:pPr>
              <a:lnSpc>
                <a:spcPct val="80000"/>
              </a:lnSpc>
              <a:buFontTx/>
              <a:buNone/>
            </a:pPr>
            <a:r>
              <a:rPr lang="kk-KZ" altLang="ru-RU" sz="1800" dirty="0" smtClean="0"/>
              <a:t>1. Жеке меншiк иесiнен немесе жер пайдаланушыдан жер учаскесi мемлекеттiк қажеттiктер үшiн сатып алуды қоса алғанда, алып қойылған болса; </a:t>
            </a:r>
          </a:p>
          <a:p>
            <a:pPr>
              <a:lnSpc>
                <a:spcPct val="80000"/>
              </a:lnSpc>
              <a:buFontTx/>
              <a:buNone/>
            </a:pPr>
            <a:r>
              <a:rPr lang="kk-KZ" altLang="ru-RU" sz="1800" dirty="0" smtClean="0"/>
              <a:t>2. Меншiк иесiнiң немесе жер пайдаланушының мiндеттемелерi бойынша жер учаскесiнен немесе жер пайдалану құқығынан өндiрiп алу жүргiзiлген болса;</a:t>
            </a:r>
          </a:p>
          <a:p>
            <a:pPr>
              <a:lnSpc>
                <a:spcPct val="80000"/>
              </a:lnSpc>
              <a:buFontTx/>
              <a:buNone/>
            </a:pPr>
            <a:r>
              <a:rPr lang="kk-KZ" altLang="ru-RU" sz="1800" dirty="0" smtClean="0"/>
              <a:t>3. Мақсатына сай пайдаланылмай отырған немесе Қазақстан Республикасының заңдарын бұза отырып пайдаланылып жүрген жер учаскесi меншiк иесiнен немесе жер пайдаланушыдан мәжбүрлеп алып қойылған болса;</a:t>
            </a:r>
          </a:p>
          <a:p>
            <a:pPr>
              <a:lnSpc>
                <a:spcPct val="80000"/>
              </a:lnSpc>
              <a:buFontTx/>
              <a:buNone/>
            </a:pPr>
            <a:r>
              <a:rPr lang="kk-KZ" altLang="ru-RU" sz="1800" dirty="0" smtClean="0"/>
              <a:t>4. Радиоактивтi ластануға ұшыраған жер учаскесiн, құны тең жер учаскесi берiле отырып, меншiк иесiнен немесе жер пайдаланушыдан алып қойған болса;</a:t>
            </a:r>
          </a:p>
          <a:p>
            <a:pPr>
              <a:lnSpc>
                <a:spcPct val="80000"/>
              </a:lnSpc>
              <a:buFontTx/>
              <a:buNone/>
            </a:pPr>
            <a:r>
              <a:rPr lang="kk-KZ" altLang="ru-RU" sz="1800" dirty="0" smtClean="0"/>
              <a:t>5. Тәркіленген жағдайда.</a:t>
            </a:r>
          </a:p>
          <a:p>
            <a:pPr>
              <a:lnSpc>
                <a:spcPct val="80000"/>
              </a:lnSpc>
              <a:buFontTx/>
              <a:buNone/>
            </a:pPr>
            <a:r>
              <a:rPr lang="kk-KZ" altLang="ru-RU" sz="1800" dirty="0" smtClean="0"/>
              <a:t> </a:t>
            </a:r>
            <a:endParaRPr lang="ru-RU" altLang="ru-RU" sz="1800" dirty="0" smtClean="0"/>
          </a:p>
        </p:txBody>
      </p:sp>
    </p:spTree>
    <p:extLst>
      <p:ext uri="{BB962C8B-B14F-4D97-AF65-F5344CB8AC3E}">
        <p14:creationId xmlns:p14="http://schemas.microsoft.com/office/powerpoint/2010/main" val="42325355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2108200" y="799193"/>
            <a:ext cx="7772400" cy="1143000"/>
          </a:xfrm>
          <a:prstGeom prst="rect">
            <a:avLst/>
          </a:prstGeom>
        </p:spPr>
        <p:txBody>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r>
              <a:rPr lang="kk-KZ" altLang="ru-RU" sz="2400" b="1" dirty="0" smtClean="0"/>
              <a:t>Жер учаскесін алып қою</a:t>
            </a:r>
            <a:br>
              <a:rPr lang="kk-KZ" altLang="ru-RU" sz="2400" b="1" dirty="0" smtClean="0"/>
            </a:br>
            <a:r>
              <a:rPr lang="kk-KZ" altLang="ru-RU" sz="2400" b="1" dirty="0" smtClean="0"/>
              <a:t> </a:t>
            </a:r>
            <a:endParaRPr lang="ru-RU" altLang="ru-RU" sz="2400" b="1" dirty="0" smtClean="0"/>
          </a:p>
        </p:txBody>
      </p:sp>
      <p:sp>
        <p:nvSpPr>
          <p:cNvPr id="3" name="Прямоугольник 2"/>
          <p:cNvSpPr/>
          <p:nvPr/>
        </p:nvSpPr>
        <p:spPr>
          <a:xfrm>
            <a:off x="1349828" y="2246994"/>
            <a:ext cx="3831772" cy="3293209"/>
          </a:xfrm>
          <a:prstGeom prst="rect">
            <a:avLst/>
          </a:prstGeom>
          <a:ln>
            <a:solidFill>
              <a:schemeClr val="accent1"/>
            </a:solidFill>
          </a:ln>
        </p:spPr>
        <p:txBody>
          <a:bodyPr wrap="square">
            <a:spAutoFit/>
          </a:bodyPr>
          <a:lstStyle/>
          <a:p>
            <a:pPr algn="just">
              <a:lnSpc>
                <a:spcPct val="80000"/>
              </a:lnSpc>
            </a:pPr>
            <a:r>
              <a:rPr lang="kk-KZ" altLang="ru-RU" sz="2000" b="1" dirty="0" smtClean="0"/>
              <a:t>әкімшілік </a:t>
            </a:r>
            <a:r>
              <a:rPr lang="kk-KZ" altLang="ru-RU" sz="2000" b="1" dirty="0"/>
              <a:t>тәртіп арқылы жер учаскесін алып қою </a:t>
            </a:r>
            <a:r>
              <a:rPr lang="kk-KZ" altLang="ru-RU" sz="2000" dirty="0"/>
              <a:t>– ол атқарушы биліктің әртүрлі деңгейіндегі мемлекеттік органдармен, яғни солардың шешімімен және қатысуымен жүзеге асырылатын алып қою. Мұнда меншік иесі мен жер пайдаланушыдан жер учаскесін мемлекет қажеттіктері үшін алып қою және радиоактивті ластануға үшыраған жерлерді алып қою </a:t>
            </a:r>
            <a:r>
              <a:rPr lang="kk-KZ" altLang="ru-RU" sz="2000" dirty="0" smtClean="0"/>
              <a:t>жатады.</a:t>
            </a:r>
            <a:endParaRPr lang="kk-KZ" altLang="ru-RU" sz="2000" dirty="0"/>
          </a:p>
        </p:txBody>
      </p:sp>
      <p:sp>
        <p:nvSpPr>
          <p:cNvPr id="4" name="Прямоугольник 3"/>
          <p:cNvSpPr/>
          <p:nvPr/>
        </p:nvSpPr>
        <p:spPr>
          <a:xfrm>
            <a:off x="6371771" y="2246994"/>
            <a:ext cx="4513943" cy="3970318"/>
          </a:xfrm>
          <a:prstGeom prst="rect">
            <a:avLst/>
          </a:prstGeom>
          <a:ln>
            <a:solidFill>
              <a:schemeClr val="accent1"/>
            </a:solidFill>
          </a:ln>
        </p:spPr>
        <p:txBody>
          <a:bodyPr wrap="square">
            <a:spAutoFit/>
          </a:bodyPr>
          <a:lstStyle/>
          <a:p>
            <a:pPr algn="just"/>
            <a:r>
              <a:rPr lang="kk-KZ" altLang="ru-RU" b="1" dirty="0" smtClean="0"/>
              <a:t>жер учаскесін сот тәртібімен алып қою </a:t>
            </a:r>
            <a:r>
              <a:rPr lang="kk-KZ" altLang="ru-RU" dirty="0" smtClean="0"/>
              <a:t>– </a:t>
            </a:r>
            <a:r>
              <a:rPr lang="kk-KZ" altLang="ru-RU" dirty="0"/>
              <a:t>жер учаскесін алып қою тек сот тәртібімен ғана жүзеге асырылатындығын білдіреді. Жер учаскесінің меншік иесі немесе жер пайдаланушы өзіне тиесілі жер учаскесін мақсатына сәйкес пайдаланбаса немесе заңдарды бұза отырып пайдаланса, сонымен қатар, жер учаскесі тәрікеленген жағдайда жер сот тәртібімен алынады. Жер учаскесін мемлекеттік қажеттіктер үшін алып қою кезінде меншік иесі ұсынылған шарттармен келіспесе, алып қою процесі сот тәртібімен жүзеге асырылады. </a:t>
            </a:r>
            <a:endParaRPr lang="ru-RU" dirty="0"/>
          </a:p>
        </p:txBody>
      </p:sp>
      <p:cxnSp>
        <p:nvCxnSpPr>
          <p:cNvPr id="6" name="Прямая со стрелкой 5"/>
          <p:cNvCxnSpPr/>
          <p:nvPr/>
        </p:nvCxnSpPr>
        <p:spPr>
          <a:xfrm>
            <a:off x="5994400" y="1524000"/>
            <a:ext cx="2293257" cy="5660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Прямая со стрелкой 7"/>
          <p:cNvCxnSpPr/>
          <p:nvPr/>
        </p:nvCxnSpPr>
        <p:spPr>
          <a:xfrm flipH="1">
            <a:off x="2986314" y="1524000"/>
            <a:ext cx="2830286" cy="5515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06361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2516641" y="557213"/>
            <a:ext cx="7772400" cy="1143000"/>
          </a:xfrm>
          <a:prstGeom prst="rect">
            <a:avLst/>
          </a:prstGeom>
        </p:spPr>
        <p:txBody>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r>
              <a:rPr lang="kk-KZ" altLang="ru-RU" sz="2800" b="1" dirty="0" smtClean="0"/>
              <a:t>Жерді мемлекеттік мұқтаждары үшін келесі жағдайларда қайтарып алуға болады: </a:t>
            </a:r>
            <a:endParaRPr lang="ru-RU" altLang="ru-RU" sz="2800" b="1" dirty="0" smtClean="0"/>
          </a:p>
        </p:txBody>
      </p:sp>
      <p:sp>
        <p:nvSpPr>
          <p:cNvPr id="3" name="Rectangle 3"/>
          <p:cNvSpPr txBox="1">
            <a:spLocks noChangeArrowheads="1"/>
          </p:cNvSpPr>
          <p:nvPr/>
        </p:nvSpPr>
        <p:spPr>
          <a:xfrm>
            <a:off x="1268412" y="1903413"/>
            <a:ext cx="10268857" cy="4114800"/>
          </a:xfrm>
          <a:prstGeom prst="rect">
            <a:avLst/>
          </a:prstGeom>
        </p:spPr>
        <p:txBody>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a:lnSpc>
                <a:spcPct val="80000"/>
              </a:lnSpc>
              <a:buFontTx/>
              <a:buNone/>
            </a:pPr>
            <a:r>
              <a:rPr lang="kk-KZ" altLang="ru-RU" dirty="0" smtClean="0"/>
              <a:t>1) халықаралық мiндеттемелер; </a:t>
            </a:r>
          </a:p>
          <a:p>
            <a:pPr>
              <a:lnSpc>
                <a:spcPct val="80000"/>
              </a:lnSpc>
              <a:buFontTx/>
              <a:buNone/>
            </a:pPr>
            <a:r>
              <a:rPr lang="kk-KZ" altLang="ru-RU" dirty="0" smtClean="0"/>
              <a:t>2) қорғаныс қажетiне, ерекше қорғалатын табиғи аумақтарға, сауықтыру, рекреациялық және тарихи-мәдени мақсатқа арнап жер беру; </a:t>
            </a:r>
          </a:p>
          <a:p>
            <a:pPr>
              <a:lnSpc>
                <a:spcPct val="80000"/>
              </a:lnSpc>
              <a:buFontTx/>
              <a:buNone/>
            </a:pPr>
            <a:r>
              <a:rPr lang="kk-KZ" altLang="ru-RU" dirty="0" smtClean="0"/>
              <a:t>3) учаскенiң астынан пайдалы қазбалардың кен орнының (кең таралғандарынан басқасы) табылуы; </a:t>
            </a:r>
          </a:p>
          <a:p>
            <a:pPr>
              <a:lnSpc>
                <a:spcPct val="80000"/>
              </a:lnSpc>
              <a:buFontTx/>
              <a:buNone/>
            </a:pPr>
            <a:r>
              <a:rPr lang="kk-KZ" altLang="ru-RU" dirty="0" smtClean="0"/>
              <a:t>4) жол салу, электр тарату, байланыс желiлерi мен магистральды құбырларды тарту, сондай-ақ осы объектiлердi орналастырудың басқа мүмкiн нұсқалары болмаған кезде мемлекеттiк маңызы бар басқа да объектiлер салу; </a:t>
            </a:r>
          </a:p>
          <a:p>
            <a:pPr>
              <a:lnSpc>
                <a:spcPct val="80000"/>
              </a:lnSpc>
              <a:buFontTx/>
              <a:buNone/>
            </a:pPr>
            <a:r>
              <a:rPr lang="kk-KZ" altLang="ru-RU" dirty="0" smtClean="0"/>
              <a:t>5) құлау (қирау) қаупi бар апатты және ескiрген тұрғын үйлердi бұзу; </a:t>
            </a:r>
          </a:p>
          <a:p>
            <a:pPr>
              <a:lnSpc>
                <a:spcPct val="80000"/>
              </a:lnSpc>
              <a:buFontTx/>
              <a:buNone/>
            </a:pPr>
            <a:r>
              <a:rPr lang="kk-KZ" altLang="ru-RU" dirty="0" smtClean="0"/>
              <a:t>6) қалалар мен өзге де елдi мекендердiң бас жоспарлары, аумақты аймақтарға бөлу схемалары және белгiленген тәртiппен бекiтiлген өзге де қала құрылысы немесе жерге орналастыру құжаттамасы негiз болып табылады.</a:t>
            </a:r>
          </a:p>
          <a:p>
            <a:pPr>
              <a:lnSpc>
                <a:spcPct val="80000"/>
              </a:lnSpc>
              <a:buFontTx/>
              <a:buNone/>
            </a:pPr>
            <a:endParaRPr lang="ru-RU" altLang="ru-RU" dirty="0" smtClean="0"/>
          </a:p>
        </p:txBody>
      </p:sp>
    </p:spTree>
    <p:extLst>
      <p:ext uri="{BB962C8B-B14F-4D97-AF65-F5344CB8AC3E}">
        <p14:creationId xmlns:p14="http://schemas.microsoft.com/office/powerpoint/2010/main" val="3209815095"/>
      </p:ext>
    </p:extLst>
  </p:cSld>
  <p:clrMapOvr>
    <a:masterClrMapping/>
  </p:clrMapOvr>
</p:sld>
</file>

<file path=ppt/theme/theme1.xml><?xml version="1.0" encoding="utf-8"?>
<a:theme xmlns:a="http://schemas.openxmlformats.org/drawingml/2006/main" name="Капля">
  <a:themeElements>
    <a:clrScheme name="Капля">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Капля">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Капля">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Капля</Template>
  <TotalTime>15</TotalTime>
  <Words>334</Words>
  <Application>Microsoft Office PowerPoint</Application>
  <PresentationFormat>Широкоэкранный</PresentationFormat>
  <Paragraphs>27</Paragraphs>
  <Slides>7</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7</vt:i4>
      </vt:variant>
    </vt:vector>
  </HeadingPairs>
  <TitlesOfParts>
    <vt:vector size="10" baseType="lpstr">
      <vt:lpstr>Arial</vt:lpstr>
      <vt:lpstr>Tw Cen MT</vt:lpstr>
      <vt:lpstr>Капля</vt:lpstr>
      <vt:lpstr>Жерге меншік құқығын және басқа да құқықтарды тоқтату негіздері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Жерге меншік құқығын және басқа да құқықтарды тоқтату негіздері  </dc:title>
  <dc:creator>user</dc:creator>
  <cp:lastModifiedBy>user</cp:lastModifiedBy>
  <cp:revision>4</cp:revision>
  <dcterms:created xsi:type="dcterms:W3CDTF">2019-10-16T04:23:27Z</dcterms:created>
  <dcterms:modified xsi:type="dcterms:W3CDTF">2020-08-31T10:29:26Z</dcterms:modified>
</cp:coreProperties>
</file>